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Raleway"/>
      <p:regular r:id="rId30"/>
      <p:bold r:id="rId31"/>
      <p:italic r:id="rId32"/>
      <p:boldItalic r:id="rId33"/>
    </p:embeddedFont>
    <p:embeddedFont>
      <p:font typeface="Lato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bold.fntdata"/><Relationship Id="rId30" Type="http://schemas.openxmlformats.org/officeDocument/2006/relationships/font" Target="fonts/Raleway-regular.fntdata"/><Relationship Id="rId11" Type="http://schemas.openxmlformats.org/officeDocument/2006/relationships/slide" Target="slides/slide6.xml"/><Relationship Id="rId33" Type="http://schemas.openxmlformats.org/officeDocument/2006/relationships/font" Target="fonts/Raleway-boldItalic.fntdata"/><Relationship Id="rId10" Type="http://schemas.openxmlformats.org/officeDocument/2006/relationships/slide" Target="slides/slide5.xml"/><Relationship Id="rId32" Type="http://schemas.openxmlformats.org/officeDocument/2006/relationships/font" Target="fonts/Raleway-italic.fntdata"/><Relationship Id="rId13" Type="http://schemas.openxmlformats.org/officeDocument/2006/relationships/slide" Target="slides/slide8.xml"/><Relationship Id="rId35" Type="http://schemas.openxmlformats.org/officeDocument/2006/relationships/font" Target="fonts/Lato-bold.fntdata"/><Relationship Id="rId12" Type="http://schemas.openxmlformats.org/officeDocument/2006/relationships/slide" Target="slides/slide7.xml"/><Relationship Id="rId34" Type="http://schemas.openxmlformats.org/officeDocument/2006/relationships/font" Target="fonts/Lato-regular.fntdata"/><Relationship Id="rId15" Type="http://schemas.openxmlformats.org/officeDocument/2006/relationships/slide" Target="slides/slide10.xml"/><Relationship Id="rId37" Type="http://schemas.openxmlformats.org/officeDocument/2006/relationships/font" Target="fonts/Lato-boldItalic.fntdata"/><Relationship Id="rId14" Type="http://schemas.openxmlformats.org/officeDocument/2006/relationships/slide" Target="slides/slide9.xml"/><Relationship Id="rId36" Type="http://schemas.openxmlformats.org/officeDocument/2006/relationships/font" Target="fonts/Lato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8fc7781cc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28fc7781cc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98ca5d8b09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98ca5d8b09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98ca5d8b0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98ca5d8b0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98ed91425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98ed91425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98ca5d8b0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98ca5d8b0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98ca5d8b09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98ca5d8b09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98ca5d8b09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98ca5d8b0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98ca5d8b0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98ca5d8b0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98ca5d8b0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98ca5d8b0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98ed9142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98ed9142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98ca5d8b09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98ca5d8b0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8ca5d8b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8ca5d8b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98ed91425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98ed91425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98ed91425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98ed91425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98ca5d8b09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98ca5d8b09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98ca5d8b09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98ca5d8b09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98ca5d8b09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98ca5d8b09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Informational interview template, community resources, tiktoks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8ca5d8b09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8ca5d8b0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a49875f7d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2a49875f7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8ca5d8b09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98ca5d8b09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98ca5d8b0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98ca5d8b0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98ca5d8b0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98ca5d8b0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8ca5d8b09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8ca5d8b09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98ca5d8b0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98ca5d8b0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Point">
  <p:cSld name="BIG_NUMBER">
    <p:bg>
      <p:bgPr>
        <a:solidFill>
          <a:srgbClr val="6D9EEB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12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98" name="Google Shape;98;p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0" name="Google Shape;100;p12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1" name="Google Shape;101;p12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A4C2F4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1" name="Google Shape;31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2" name="Google Shape;32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" name="Google Shape;36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7" name="Google Shape;37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3" name="Google Shape;4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4" name="Google Shape;4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" name="Google Shape;48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9" name="Google Shape;49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" name="Google Shape;51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3" name="Google Shape;53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4" name="Google Shape;54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9" name="Google Shape;59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2" name="Google Shape;62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4" name="Google Shape;64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5" name="Google Shape;65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6D9EEB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69" name="Google Shape;69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Google Shape;72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76" name="Google Shape;76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grpSp>
        <p:nvGrpSpPr>
          <p:cNvPr id="77" name="Google Shape;77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8" name="Google Shape;78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Google Shape;80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2" name="Google Shape;82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3" name="Google Shape;83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 txBox="1"/>
          <p:nvPr>
            <p:ph type="title"/>
          </p:nvPr>
        </p:nvSpPr>
        <p:spPr>
          <a:xfrm>
            <a:off x="51619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0"/>
          <p:cNvSpPr txBox="1"/>
          <p:nvPr>
            <p:ph idx="1" type="body"/>
          </p:nvPr>
        </p:nvSpPr>
        <p:spPr>
          <a:xfrm>
            <a:off x="5161900" y="2295525"/>
            <a:ext cx="3374400" cy="245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grpSp>
        <p:nvGrpSpPr>
          <p:cNvPr id="90" name="Google Shape;90;p10"/>
          <p:cNvGrpSpPr/>
          <p:nvPr/>
        </p:nvGrpSpPr>
        <p:grpSpPr>
          <a:xfrm>
            <a:off x="5266667" y="1191256"/>
            <a:ext cx="745763" cy="45826"/>
            <a:chOff x="10763119" y="2589004"/>
            <a:chExt cx="1064464" cy="25200"/>
          </a:xfrm>
        </p:grpSpPr>
        <p:sp>
          <p:nvSpPr>
            <p:cNvPr id="91" name="Google Shape;91;p10"/>
            <p:cNvSpPr/>
            <p:nvPr/>
          </p:nvSpPr>
          <p:spPr>
            <a:xfrm rot="-5400000">
              <a:off x="11548882" y="2335504"/>
              <a:ext cx="25200" cy="5322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0"/>
            <p:cNvSpPr/>
            <p:nvPr/>
          </p:nvSpPr>
          <p:spPr>
            <a:xfrm rot="-5400000">
              <a:off x="11018869" y="2333254"/>
              <a:ext cx="25200" cy="5367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mp6L_VHv6nw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s://www.youtube.com/watch?v=mp6L_VHv6nw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techbirmingham.com/about/community-resources/" TargetMode="External"/><Relationship Id="rId4" Type="http://schemas.openxmlformats.org/officeDocument/2006/relationships/hyperlink" Target="http://sloss.tech/next-in-tech" TargetMode="External"/><Relationship Id="rId5" Type="http://schemas.openxmlformats.org/officeDocument/2006/relationships/hyperlink" Target="http://bit.ly/tb-nit" TargetMode="External"/><Relationship Id="rId6" Type="http://schemas.openxmlformats.org/officeDocument/2006/relationships/hyperlink" Target="https://qjawds5cn41.typeform.com/to/RxtvnBUs" TargetMode="External"/><Relationship Id="rId7" Type="http://schemas.openxmlformats.org/officeDocument/2006/relationships/hyperlink" Target="https://docs.google.com/forms/d/e/1FAIpQLSe09H4SDaBMsXlM7q8_7KXtLWq2j9WCCC-eSD-ClPVSAyxn6w/viewform?usp=sf_link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ithub.com/thisdot/tech-community-slacks" TargetMode="External"/><Relationship Id="rId4" Type="http://schemas.openxmlformats.org/officeDocument/2006/relationships/hyperlink" Target="https://join.slack.com/t/magiccitytech/shared_invite/zt-26pm3p3b7-HWEh5zLoAKRHpJKpnto6n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careerlaunch.mays.tamu.edu/blog/2018/10/26/the-20-minute-networking-meeting-a-five-step-structure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hub.techbirmingham.com/list/" TargetMode="External"/><Relationship Id="rId4" Type="http://schemas.openxmlformats.org/officeDocument/2006/relationships/hyperlink" Target="https://innovationdepot.org/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hyperlink" Target="mailto:anna@techbirmingham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techbirmingham.com/" TargetMode="External"/><Relationship Id="rId4" Type="http://schemas.openxmlformats.org/officeDocument/2006/relationships/hyperlink" Target="https://innovationdepot.org/" TargetMode="External"/><Relationship Id="rId5" Type="http://schemas.openxmlformats.org/officeDocument/2006/relationships/hyperlink" Target="https://theaiexchange.com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techbirmingham.com/events/programs/birmingham-women-in-technology/" TargetMode="External"/><Relationship Id="rId4" Type="http://schemas.openxmlformats.org/officeDocument/2006/relationships/hyperlink" Target="https://www.birminghamblacktechies.com/" TargetMode="External"/><Relationship Id="rId5" Type="http://schemas.openxmlformats.org/officeDocument/2006/relationships/hyperlink" Target="https://techbirmingham.com/events/programs/tech-equals/" TargetMode="External"/><Relationship Id="rId6" Type="http://schemas.openxmlformats.org/officeDocument/2006/relationships/hyperlink" Target="http://sloss.te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8638" y="548388"/>
            <a:ext cx="4046725" cy="404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23" title="SLOSS TECH 2023 Recap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074" y="450826"/>
            <a:ext cx="7541050" cy="424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3"/>
          <p:cNvSpPr txBox="1"/>
          <p:nvPr>
            <p:ph idx="4294967295" type="body"/>
          </p:nvPr>
        </p:nvSpPr>
        <p:spPr>
          <a:xfrm>
            <a:off x="4117900" y="4665700"/>
            <a:ext cx="563400" cy="50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5"/>
              </a:rPr>
              <a:t>Link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+ Groups</a:t>
            </a:r>
            <a:r>
              <a:rPr lang="en"/>
              <a:t>.</a:t>
            </a:r>
            <a:endParaRPr/>
          </a:p>
        </p:txBody>
      </p:sp>
      <p:sp>
        <p:nvSpPr>
          <p:cNvPr id="169" name="Google Shape;169;p24"/>
          <p:cNvSpPr txBox="1"/>
          <p:nvPr>
            <p:ph idx="1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TechBirmingham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Community Resources</a:t>
            </a:r>
            <a:r>
              <a:rPr lang="en" sz="1600"/>
              <a:t> page</a:t>
            </a:r>
            <a:endParaRPr sz="12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Sloss Tech Next in Tech </a:t>
            </a:r>
            <a:endParaRPr sz="1600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u="sng">
                <a:solidFill>
                  <a:srgbClr val="07376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sloss.tech/next-in-tech</a:t>
            </a:r>
            <a:r>
              <a:rPr lang="en" sz="1400">
                <a:solidFill>
                  <a:srgbClr val="6EAEDF"/>
                </a:solidFill>
              </a:rPr>
              <a:t> </a:t>
            </a:r>
            <a:r>
              <a:rPr lang="en" sz="1400">
                <a:solidFill>
                  <a:srgbClr val="000000"/>
                </a:solidFill>
              </a:rPr>
              <a:t>(old </a:t>
            </a:r>
            <a:r>
              <a:rPr lang="en" sz="1400">
                <a:solidFill>
                  <a:srgbClr val="000000"/>
                </a:solidFill>
              </a:rPr>
              <a:t>application</a:t>
            </a:r>
            <a:r>
              <a:rPr lang="en" sz="1400">
                <a:solidFill>
                  <a:srgbClr val="000000"/>
                </a:solidFill>
              </a:rPr>
              <a:t>)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solidFill>
                  <a:schemeClr val="dk2"/>
                </a:solidFill>
              </a:rPr>
              <a:t>Fill out interest at</a:t>
            </a:r>
            <a:r>
              <a:rPr lang="en" sz="1400">
                <a:solidFill>
                  <a:srgbClr val="6EAEDF"/>
                </a:solidFill>
              </a:rPr>
              <a:t> </a:t>
            </a:r>
            <a:r>
              <a:rPr lang="en" sz="1400" u="sng">
                <a:solidFill>
                  <a:srgbClr val="6EAED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bit.ly/tb-nit</a:t>
            </a:r>
            <a:endParaRPr sz="1400">
              <a:solidFill>
                <a:srgbClr val="6EAEDF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Birmingham Tech Council - young adult committee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Fill out interest </a:t>
            </a:r>
            <a:r>
              <a:rPr lang="en" sz="12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Here</a:t>
            </a:r>
            <a:r>
              <a:rPr lang="en" sz="1200"/>
              <a:t> - </a:t>
            </a:r>
            <a:r>
              <a:rPr lang="en" sz="1200"/>
              <a:t>Upcoming Jan / Feb employer mixer and incentivized survey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○"/>
            </a:pPr>
            <a:r>
              <a:rPr lang="en" sz="1200">
                <a:solidFill>
                  <a:srgbClr val="666666"/>
                </a:solidFill>
                <a:highlight>
                  <a:srgbClr val="FFFFFF"/>
                </a:highlight>
              </a:rPr>
              <a:t>Are you interested in being involved on a monthly basis? We also have some room for students on our Workforce subcommittee- </a:t>
            </a:r>
            <a:r>
              <a:rPr lang="en" sz="1200" u="sng">
                <a:solidFill>
                  <a:srgbClr val="3D85C6"/>
                </a:solidFill>
                <a:highlight>
                  <a:srgbClr val="FFFFFF"/>
                </a:highlight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Apply here</a:t>
            </a: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5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Meetup.com 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Great way to find affinity + interest groups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+ Groups pt 2 - </a:t>
            </a:r>
            <a:r>
              <a:rPr lang="en">
                <a:solidFill>
                  <a:srgbClr val="6EAEDF"/>
                </a:solidFill>
              </a:rPr>
              <a:t>Slack</a:t>
            </a:r>
            <a:r>
              <a:rPr lang="en"/>
              <a:t>.</a:t>
            </a:r>
            <a:endParaRPr/>
          </a:p>
        </p:txBody>
      </p:sp>
      <p:sp>
        <p:nvSpPr>
          <p:cNvPr id="175" name="Google Shape;175;p25"/>
          <p:cNvSpPr txBox="1"/>
          <p:nvPr>
            <p:ph idx="1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Slack groups (more generally)</a:t>
            </a:r>
            <a:endParaRPr sz="1600"/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Suchhh a good way to meet new contacts online - there are ones for all sorts of interests and identities</a:t>
            </a:r>
            <a:endParaRPr sz="1300"/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en" sz="1300"/>
              <a:t>Resource - </a:t>
            </a:r>
            <a:r>
              <a:rPr b="1" lang="en" sz="1300" u="sng">
                <a:solidFill>
                  <a:schemeClr val="hlink"/>
                </a:solidFill>
                <a:hlinkClick r:id="rId3"/>
              </a:rPr>
              <a:t>a repository of tech community Slacks</a:t>
            </a:r>
            <a:r>
              <a:rPr lang="en" sz="1300"/>
              <a:t> spanning countries, regions, interests, etc.</a:t>
            </a:r>
            <a:endParaRPr sz="1300"/>
          </a:p>
          <a:p>
            <a:pPr indent="-3111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From Virtual Coffee (developers) to Out in Tech (LGBTQ+) to </a:t>
            </a:r>
            <a:r>
              <a:rPr lang="en" sz="13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Magiccitytech</a:t>
            </a:r>
            <a:r>
              <a:rPr lang="en" sz="1300"/>
              <a:t>* (Bham) </a:t>
            </a:r>
            <a:r>
              <a:rPr lang="en" sz="1000"/>
              <a:t>*MCT Slack link expires in 30 days</a:t>
            </a:r>
            <a:endParaRPr sz="1000"/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You can also Literally Google “{your interest} Slack channel” and you will find some</a:t>
            </a:r>
            <a:endParaRPr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Hackathons </a:t>
            </a:r>
            <a:endParaRPr/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Look for those - great way to meet people and get experience</a:t>
            </a:r>
            <a:endParaRPr sz="1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managers are looking for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 Skills</a:t>
            </a:r>
            <a:r>
              <a:rPr lang="en"/>
              <a:t>.</a:t>
            </a:r>
            <a:endParaRPr/>
          </a:p>
        </p:txBody>
      </p:sp>
      <p:sp>
        <p:nvSpPr>
          <p:cNvPr id="186" name="Google Shape;186;p27"/>
          <p:cNvSpPr txBox="1"/>
          <p:nvPr>
            <p:ph idx="1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Responsibl</a:t>
            </a:r>
            <a:r>
              <a:rPr lang="en" sz="1600"/>
              <a:t>e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Can complete application process in a timely manner, on time to interviews, responds to emails, etc.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Translates to will be able to manage job responsibilities</a:t>
            </a:r>
            <a:endParaRPr sz="1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Quick / dedicated learner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Many skills won’t align with the specific tools or languages you’ll  need on the job; it’s important to employers to know they can train you</a:t>
            </a:r>
            <a:endParaRPr sz="12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Open minded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Important for integrating feedback and any collaborative experiences you may have</a:t>
            </a:r>
            <a:endParaRPr sz="12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Personable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Depends on the position (less important with Software Development roles), but it’s always a bonus</a:t>
            </a:r>
            <a:endParaRPr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Experience</a:t>
            </a:r>
            <a:r>
              <a:rPr lang="en"/>
              <a:t>.</a:t>
            </a:r>
            <a:endParaRPr/>
          </a:p>
        </p:txBody>
      </p:sp>
      <p:sp>
        <p:nvSpPr>
          <p:cNvPr id="192" name="Google Shape;192;p28"/>
          <p:cNvSpPr txBox="1"/>
          <p:nvPr>
            <p:ph idx="1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Real world projects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You can even reach out to local companies with project ideas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Nonprofits / startups are often strapped for resources!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Short term projects are great if you have a hard time finding an internship or want additional exp.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b="1" i="1" lang="en" sz="1200"/>
              <a:t>Hackathons! </a:t>
            </a:r>
            <a:endParaRPr sz="12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Translatable skills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Any job experience you have is valuable and will have transferable skills!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No tech experience but you’ve worked at a restaurant? You had to quickly learn how to function in that role, manage your responsibilities, </a:t>
            </a:r>
            <a:r>
              <a:rPr lang="en" sz="1200"/>
              <a:t>and more</a:t>
            </a:r>
            <a:r>
              <a:rPr lang="en" sz="1200"/>
              <a:t> – directly </a:t>
            </a:r>
            <a:r>
              <a:rPr lang="en" sz="1200"/>
              <a:t>relatable</a:t>
            </a:r>
            <a:r>
              <a:rPr lang="en" sz="1200"/>
              <a:t> to your future </a:t>
            </a:r>
            <a:r>
              <a:rPr lang="en" sz="1200"/>
              <a:t>tech role</a:t>
            </a:r>
            <a:r>
              <a:rPr lang="en" sz="1200"/>
              <a:t>!</a:t>
            </a:r>
            <a:endParaRPr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into tech (general)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 is broad!</a:t>
            </a:r>
            <a:endParaRPr/>
          </a:p>
        </p:txBody>
      </p:sp>
      <p:sp>
        <p:nvSpPr>
          <p:cNvPr id="203" name="Google Shape;203;p30"/>
          <p:cNvSpPr txBox="1"/>
          <p:nvPr>
            <p:ph idx="4294967295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Soooo many types of jobs are possible in tech</a:t>
            </a:r>
            <a:endParaRPr sz="16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200">
                <a:highlight>
                  <a:srgbClr val="FFFFFF"/>
                </a:highlight>
              </a:rPr>
              <a:t>Software Development, Web Development, Database Management, Data Analytics, Digital Marketing/Communications, Cybersecurity, Computer Help Desk, Operations/Project Management, Business Analyst, Quality Assurance, AI/RPA, Other</a:t>
            </a:r>
            <a:endParaRPr sz="18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Tech spans all industries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Health care, finance, nonprofits, sports, etc.</a:t>
            </a:r>
            <a:endParaRPr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searching is hard.</a:t>
            </a:r>
            <a:endParaRPr/>
          </a:p>
        </p:txBody>
      </p:sp>
      <p:sp>
        <p:nvSpPr>
          <p:cNvPr id="209" name="Google Shape;209;p31"/>
          <p:cNvSpPr txBox="1"/>
          <p:nvPr>
            <p:ph idx="4294967295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Especially in this economy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It’s not a reflection on you / your worth if you’re having a hard time securing a job!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Know that getting your “foot in the door” is the hardest part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Once you get that first tech job, it’s on your resume as long as you want it to be</a:t>
            </a:r>
            <a:endParaRPr sz="1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search tips</a:t>
            </a:r>
            <a:r>
              <a:rPr lang="en"/>
              <a:t>.</a:t>
            </a:r>
            <a:endParaRPr/>
          </a:p>
        </p:txBody>
      </p:sp>
      <p:sp>
        <p:nvSpPr>
          <p:cNvPr id="215" name="Google Shape;215;p32"/>
          <p:cNvSpPr txBox="1"/>
          <p:nvPr>
            <p:ph idx="1" type="body"/>
          </p:nvPr>
        </p:nvSpPr>
        <p:spPr>
          <a:xfrm>
            <a:off x="729450" y="1774075"/>
            <a:ext cx="7919100" cy="32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Outline your needs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200"/>
              <a:t>Get clear on what you need out of a job so you can search + negotiate for it</a:t>
            </a:r>
            <a:r>
              <a:rPr lang="en" sz="1600"/>
              <a:t>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Connect with recruiting companies</a:t>
            </a:r>
            <a:r>
              <a:rPr lang="en" sz="1600">
                <a:solidFill>
                  <a:srgbClr val="6EAEDF"/>
                </a:solidFill>
              </a:rPr>
              <a:t> </a:t>
            </a:r>
            <a:r>
              <a:rPr lang="en" sz="1600">
                <a:solidFill>
                  <a:srgbClr val="6EAEDF"/>
                </a:solidFill>
              </a:rPr>
              <a:t>- they want to find you!!</a:t>
            </a:r>
            <a:endParaRPr sz="1600">
              <a:solidFill>
                <a:srgbClr val="6EAEDF"/>
              </a:solidFill>
              <a:highlight>
                <a:srgbClr val="FFFF00"/>
              </a:highlight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Recruiters are hired to find the right talent for the companies that come to them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Send them your resume + let me know if you’re interested in any contacts for couple recruiters I know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ctrTitle"/>
          </p:nvPr>
        </p:nvSpPr>
        <p:spPr>
          <a:xfrm>
            <a:off x="729450" y="1322450"/>
            <a:ext cx="7688100" cy="8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Bham Tech Scene </a:t>
            </a:r>
            <a:endParaRPr/>
          </a:p>
        </p:txBody>
      </p:sp>
      <p:sp>
        <p:nvSpPr>
          <p:cNvPr id="115" name="Google Shape;115;p15"/>
          <p:cNvSpPr txBox="1"/>
          <p:nvPr>
            <p:ph idx="1" type="subTitle"/>
          </p:nvPr>
        </p:nvSpPr>
        <p:spPr>
          <a:xfrm>
            <a:off x="776827" y="217925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+ </a:t>
            </a:r>
            <a:r>
              <a:rPr i="1" lang="en" sz="2400"/>
              <a:t>Getting Into Tech</a:t>
            </a:r>
            <a:endParaRPr i="1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search tips.</a:t>
            </a:r>
            <a:endParaRPr/>
          </a:p>
        </p:txBody>
      </p:sp>
      <p:sp>
        <p:nvSpPr>
          <p:cNvPr id="221" name="Google Shape;221;p33"/>
          <p:cNvSpPr txBox="1"/>
          <p:nvPr>
            <p:ph idx="1" type="body"/>
          </p:nvPr>
        </p:nvSpPr>
        <p:spPr>
          <a:xfrm>
            <a:off x="729450" y="1774075"/>
            <a:ext cx="7919100" cy="32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Informational interviews (15 min)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Utilize LinkedIn</a:t>
            </a:r>
            <a:endParaRPr sz="16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Reaching out to potential employers or fellow employees is a great way to find out more and stand out – Even if you don’t see job opening, it puts you on their radar</a:t>
            </a:r>
            <a:endParaRPr sz="12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Make it easy for them</a:t>
            </a:r>
            <a:endParaRPr sz="16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Send a *short* but clear message expressing interest with some possible times or a link for them to schedule a time on your calendar</a:t>
            </a:r>
            <a:endParaRPr sz="12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Resource -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the 20 minute networking meeting - a 5 step structure</a:t>
            </a:r>
            <a:endParaRPr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search tips pt 2.</a:t>
            </a:r>
            <a:endParaRPr/>
          </a:p>
        </p:txBody>
      </p:sp>
      <p:sp>
        <p:nvSpPr>
          <p:cNvPr id="227" name="Google Shape;227;p34"/>
          <p:cNvSpPr txBox="1"/>
          <p:nvPr>
            <p:ph idx="1" type="body"/>
          </p:nvPr>
        </p:nvSpPr>
        <p:spPr>
          <a:xfrm>
            <a:off x="729450" y="1774075"/>
            <a:ext cx="7919100" cy="32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Ways to find companies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LinkedIn / Google browsing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Browse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TechBirmingham</a:t>
            </a:r>
            <a:r>
              <a:rPr lang="en" sz="1200"/>
              <a:t> and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Innovation Depot</a:t>
            </a:r>
            <a:r>
              <a:rPr lang="en" sz="1200"/>
              <a:t> member companies</a:t>
            </a:r>
            <a:endParaRPr sz="12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(personal fav) Include an interest section at the bottom of your resume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Including fun facts or additional interests will set apart your resume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It can also help connect you with employers who are intrigued or share your interests</a:t>
            </a:r>
            <a:endParaRPr sz="12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Consider a visual component to your application materials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Portfolio, website, etc.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Makes you stand out and adds depth to your resume</a:t>
            </a:r>
            <a:endParaRPr sz="12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Be open to moving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You might find an awesome experience elsewhere or it might be needed for the role you’re looking for and able to secure</a:t>
            </a:r>
            <a:endParaRPr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interview tips.</a:t>
            </a:r>
            <a:endParaRPr/>
          </a:p>
        </p:txBody>
      </p:sp>
      <p:sp>
        <p:nvSpPr>
          <p:cNvPr id="233" name="Google Shape;233;p35"/>
          <p:cNvSpPr txBox="1"/>
          <p:nvPr>
            <p:ph idx="1" type="body"/>
          </p:nvPr>
        </p:nvSpPr>
        <p:spPr>
          <a:xfrm>
            <a:off x="729450" y="18502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Interviewing / applying goes both ways!!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Finding a job you’re going to excel in is hard; use the interview and application process to figure out how </a:t>
            </a:r>
            <a:r>
              <a:rPr b="1" i="1" lang="en" sz="1200" u="sng"/>
              <a:t>you</a:t>
            </a:r>
            <a:r>
              <a:rPr i="1" lang="en" sz="1200"/>
              <a:t> </a:t>
            </a:r>
            <a:r>
              <a:rPr lang="en" sz="1200"/>
              <a:t>feel about the company + its people</a:t>
            </a:r>
            <a:endParaRPr sz="12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Utilize LinkedIn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Reaching out to potential employers or fellow employees is a great way to find out more and stand out</a:t>
            </a:r>
            <a:endParaRPr sz="12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Practice interviewing with friends or professors/peers/people in the field!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Negotiate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Recognize your worth !!!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Again - outline your needs and advocate for them!</a:t>
            </a:r>
            <a:endParaRPr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7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I’ll send follow up resources to the organizers :)</a:t>
            </a:r>
            <a:endParaRPr i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 u="sng">
                <a:solidFill>
                  <a:schemeClr val="hlink"/>
                </a:solidFill>
                <a:hlinkClick r:id="rId3"/>
              </a:rPr>
              <a:t>anna@techbirmingham.com</a:t>
            </a:r>
            <a:endParaRPr i="1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Me.</a:t>
            </a:r>
            <a:endParaRPr/>
          </a:p>
        </p:txBody>
      </p:sp>
      <p:sp>
        <p:nvSpPr>
          <p:cNvPr id="121" name="Google Shape;121;p16"/>
          <p:cNvSpPr txBox="1"/>
          <p:nvPr>
            <p:ph idx="1" type="subTitle"/>
          </p:nvPr>
        </p:nvSpPr>
        <p:spPr>
          <a:xfrm>
            <a:off x="730000" y="2019550"/>
            <a:ext cx="3300900" cy="26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From Chicago/Evanston</a:t>
            </a:r>
            <a:endParaRPr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University of Michigan Class of 2020</a:t>
            </a:r>
            <a:endParaRPr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Organizational Studies + French</a:t>
            </a:r>
            <a:endParaRPr sz="12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→ Bham in 2021 through Venture for America</a:t>
            </a:r>
            <a:endParaRPr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TechBirmingham </a:t>
            </a:r>
            <a:endParaRPr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Other interests: </a:t>
            </a:r>
            <a:r>
              <a:rPr lang="en" sz="1200"/>
              <a:t>A</a:t>
            </a:r>
            <a:r>
              <a:rPr lang="en" sz="1200"/>
              <a:t>rts (theatre + music), water sports, exploring new places, being outdoors</a:t>
            </a:r>
            <a:endParaRPr sz="1200"/>
          </a:p>
        </p:txBody>
      </p:sp>
      <p:sp>
        <p:nvSpPr>
          <p:cNvPr id="122" name="Google Shape;122;p16"/>
          <p:cNvSpPr txBox="1"/>
          <p:nvPr>
            <p:ph idx="2" type="body"/>
          </p:nvPr>
        </p:nvSpPr>
        <p:spPr>
          <a:xfrm>
            <a:off x="5174225" y="3944213"/>
            <a:ext cx="3374400" cy="6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Anna Topping </a:t>
            </a:r>
            <a:r>
              <a:rPr i="1" lang="en" sz="1400"/>
              <a:t>(they/them)</a:t>
            </a:r>
            <a:endParaRPr i="1" sz="1400"/>
          </a:p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/>
              <a:t>Sr Manager, Ops &amp; Impact</a:t>
            </a:r>
            <a:endParaRPr sz="1400"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0" l="8730" r="7719" t="0"/>
          <a:stretch/>
        </p:blipFill>
        <p:spPr>
          <a:xfrm>
            <a:off x="5174225" y="589688"/>
            <a:ext cx="3374400" cy="32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TechBirmingham.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729450" y="2078875"/>
            <a:ext cx="79191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2CC"/>
                </a:highlight>
              </a:rPr>
              <a:t>TechBirmingham is the 501(c)(6) technology trade association for Central Alabama</a:t>
            </a:r>
            <a:r>
              <a:rPr lang="en" sz="1200"/>
              <a:t> founded in 2002 as the Birmingham Area Technology Leadership Alliance. 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/>
              <a:t>Today, TechBirmingham serves as the </a:t>
            </a:r>
            <a:r>
              <a:rPr lang="en" sz="1200"/>
              <a:t>collective</a:t>
            </a:r>
            <a:r>
              <a:rPr lang="en" sz="1200"/>
              <a:t> voice of the ecosystem, representing </a:t>
            </a:r>
            <a:r>
              <a:rPr lang="en" sz="1200">
                <a:highlight>
                  <a:srgbClr val="FFF2CC"/>
                </a:highlight>
              </a:rPr>
              <a:t>140</a:t>
            </a:r>
            <a:r>
              <a:rPr lang="en" sz="1200">
                <a:highlight>
                  <a:srgbClr val="FFF2CC"/>
                </a:highlight>
              </a:rPr>
              <a:t> organizations</a:t>
            </a:r>
            <a:r>
              <a:rPr lang="en" sz="1200"/>
              <a:t> and </a:t>
            </a:r>
            <a:r>
              <a:rPr lang="en" sz="1200">
                <a:highlight>
                  <a:srgbClr val="FFF2CC"/>
                </a:highlight>
              </a:rPr>
              <a:t>10,000 members of the regional workforce</a:t>
            </a:r>
            <a:r>
              <a:rPr lang="en" sz="1200"/>
              <a:t>.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Work</a:t>
            </a:r>
            <a:r>
              <a:rPr lang="en"/>
              <a:t>.</a:t>
            </a:r>
            <a:endParaRPr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2CC"/>
                </a:highlight>
              </a:rPr>
              <a:t>3 buckets</a:t>
            </a:r>
            <a:endParaRPr sz="1600">
              <a:highlight>
                <a:srgbClr val="FFF2CC"/>
              </a:highlight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Programs/Events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TechTuesdays, Affinity Groups (BWIT + Tech Equals), Sloss Tech, Southeast Cybersecurity Conference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Tech Ecosystem Initiatives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Collaborative projects with many other organizations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Birmingham Tech Council - brings employers, education training providers, young adults together to work on our tech talent ‘pipeline’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Membership</a:t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140 members who want to be more involved with the tech scene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Who’s in the room?</a:t>
            </a:r>
            <a:endParaRPr i="1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to get involved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" sz="2400"/>
              <a:t> w</a:t>
            </a:r>
            <a:r>
              <a:rPr i="1" lang="en" sz="2400"/>
              <a:t>ith the Birmingham tech scene</a:t>
            </a:r>
            <a:endParaRPr i="1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Newsletters.</a:t>
            </a:r>
            <a:endParaRPr/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TechBirmingham</a:t>
            </a:r>
            <a:r>
              <a:rPr lang="en" sz="1600"/>
              <a:t> (bottom of homepage)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Innovation Depot</a:t>
            </a:r>
            <a:r>
              <a:rPr lang="en" sz="1600"/>
              <a:t> (bottom of homepage)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hlink"/>
                </a:solidFill>
                <a:hlinkClick r:id="rId5"/>
              </a:rPr>
              <a:t>AI Exchange</a:t>
            </a:r>
            <a:r>
              <a:rPr lang="en" sz="1600"/>
              <a:t> (top right “free newsletter”)</a:t>
            </a:r>
            <a:endParaRPr sz="1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Events</a:t>
            </a:r>
            <a:r>
              <a:rPr lang="en"/>
              <a:t>.</a:t>
            </a:r>
            <a:endParaRPr/>
          </a:p>
        </p:txBody>
      </p:sp>
      <p:sp>
        <p:nvSpPr>
          <p:cNvPr id="157" name="Google Shape;157;p22"/>
          <p:cNvSpPr txBox="1"/>
          <p:nvPr>
            <p:ph idx="1" type="body"/>
          </p:nvPr>
        </p:nvSpPr>
        <p:spPr>
          <a:xfrm>
            <a:off x="729450" y="1926475"/>
            <a:ext cx="79191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TechTuesdays (email me!)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Next Tuesday 11:30am-1pm @ Regions downtown “Hardware &amp; MedTech in Birmingham”</a:t>
            </a:r>
            <a:endParaRPr sz="12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Tech on Tap @ Innovation Depot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Next one 11/16 4:30-6:30pm</a:t>
            </a:r>
            <a:endParaRPr sz="12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Affinity Groups</a:t>
            </a:r>
            <a:endParaRPr sz="16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Birmingham Women In Technology</a:t>
            </a:r>
            <a:r>
              <a:rPr lang="en" sz="1200"/>
              <a:t>,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Birmingham Black Techies</a:t>
            </a:r>
            <a:r>
              <a:rPr lang="en" sz="1200"/>
              <a:t>, </a:t>
            </a:r>
            <a:r>
              <a:rPr lang="en" sz="1200" u="sng">
                <a:solidFill>
                  <a:schemeClr val="hlink"/>
                </a:solidFill>
                <a:hlinkClick r:id="rId5"/>
              </a:rPr>
              <a:t>Tech Equals</a:t>
            </a:r>
            <a:r>
              <a:rPr lang="en" sz="1200"/>
              <a:t>, NCWIT</a:t>
            </a:r>
            <a:endParaRPr sz="12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hlink"/>
                </a:solidFill>
                <a:hlinkClick r:id="rId6"/>
              </a:rPr>
              <a:t>Sloss Tech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